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2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Annual run-rate synergy ($M)</c:v>
                </c:pt>
              </c:strCache>
            </c:strRef>
          </c:tx>
          <c:spPr>
            <a:solidFill>
              <a:srgbClr val="3E6E9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2203A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3E6E91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3E6E91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3E6E91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12203A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Procurement</c:v>
                  </c:pt>
                  <c:pt idx="1">
                    <c:v>Shared services</c:v>
                  </c:pt>
                  <c:pt idx="2">
                    <c:v>Footprint</c:v>
                  </c:pt>
                  <c:pt idx="3">
                    <c:v>Total synergies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6.2</c:v>
                </c:pt>
                <c:pt idx="1">
                  <c:v>4.8</c:v>
                </c:pt>
                <c:pt idx="2">
                  <c:v>3.1</c:v>
                </c:pt>
                <c:pt idx="3">
                  <c:v>14.1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12203A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5606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D8DCE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55606E"/>
                    </a:solidFill>
                    <a:latin typeface="Arial"/>
                  </a:defRPr>
                </a:pPr>
                <a:r>
                  <a:rPr sz="1000" b="0" i="0" u="none" strike="noStrike">
                    <a:solidFill>
                      <a:srgbClr val="55606E"/>
                    </a:solidFill>
                    <a:latin typeface="Arial"/>
                  </a:rPr>
                  <a:t>$M, annual run-rate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5606E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20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33172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A978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 DEVELOPMENT — ILLUSTRATIVE SAMPLE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74320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M&amp;A Synergy Case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977640"/>
            <a:ext cx="8686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synergies bridge base-case EBITDA to the investment committee's target range.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A978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DEAL AT A GLANCE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bolt-on that extends distribution, not product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M&amp;A Synergy Case  —  Illustrative sample,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837944"/>
            <a:ext cx="128016" cy="128016"/>
          </a:xfrm>
          <a:prstGeom prst="rect">
            <a:avLst/>
          </a:prstGeom>
          <a:solidFill>
            <a:srgbClr val="A9782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68680" y="17830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Target profile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3749040" y="1783080"/>
            <a:ext cx="7132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distributor, $180M revenue, adjacent geography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2798064"/>
            <a:ext cx="128016" cy="128016"/>
          </a:xfrm>
          <a:prstGeom prst="rect">
            <a:avLst/>
          </a:prstGeom>
          <a:solidFill>
            <a:srgbClr val="A9782F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68680" y="27432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Rationale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3749040" y="2743200"/>
            <a:ext cx="7132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route to market in a region currently served through partners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3758184"/>
            <a:ext cx="128016" cy="128016"/>
          </a:xfrm>
          <a:prstGeom prst="rect">
            <a:avLst/>
          </a:prstGeom>
          <a:solidFill>
            <a:srgbClr val="A9782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68680" y="3703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Structure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3749040" y="3703320"/>
            <a:ext cx="7132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Majority acquisition with a two-year management earn-out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48640" y="4718304"/>
            <a:ext cx="128016" cy="128016"/>
          </a:xfrm>
          <a:prstGeom prst="rect">
            <a:avLst/>
          </a:prstGeom>
          <a:solidFill>
            <a:srgbClr val="A9782F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68680" y="46634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Timing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3749040" y="4663440"/>
            <a:ext cx="7132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Signing targeted for Q1, close subject to regulatory clearance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A978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CREATION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levers bridge to the target EBITDA range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M&amp;A Synergy Case  —  Illustrative sample,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548640" y="1737360"/>
          <a:ext cx="10515600" cy="4297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A978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SYNERGY DETAIL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Procurement lands fastest; footprint takes longest to phase in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M&amp;A Synergy Case  —  Illustrative sample,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83080"/>
          <a:ext cx="10515600" cy="2743200"/>
        </p:xfrm>
        <a:graphic>
          <a:graphicData uri="http://schemas.openxmlformats.org/drawingml/2006/table">
            <a:tbl>
              <a:tblPr/>
              <a:tblGrid>
                <a:gridCol w="2628900"/>
                <a:gridCol w="2628900"/>
                <a:gridCol w="2628900"/>
                <a:gridCol w="2628900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Category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0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Annual run-rate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0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Timing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0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Confidence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03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22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Procurement consolidation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22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$6.2M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22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Months 1–6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22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22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Shared services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22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$4.8M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22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Months 6–12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22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22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Footprint rationalization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22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$3.1M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22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Months 12–18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22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22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22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$14.1M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22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220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C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20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Risks &amp; mitigants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345429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Integration risk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788920"/>
            <a:ext cx="345429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Mitigant: a dedicated 100-day integration lead named ahead of close, reporting to the sponsor.</a:t>
            </a:r>
            <a:endParaRPr lang="en-US" sz="1250" dirty="0"/>
          </a:p>
        </p:txBody>
      </p:sp>
      <p:sp>
        <p:nvSpPr>
          <p:cNvPr id="5" name="Text 3"/>
          <p:cNvSpPr txBox="1"/>
          <p:nvPr/>
        </p:nvSpPr>
        <p:spPr>
          <a:xfrm>
            <a:off x="4368698" y="2011680"/>
            <a:ext cx="345429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Customer overlap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4368698" y="2788920"/>
            <a:ext cx="345429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Mitigant: joint account mapping completed during diligence shows under 5% revenue overlap.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8188757" y="2011680"/>
            <a:ext cx="345429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Retention of key staff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188757" y="2788920"/>
            <a:ext cx="345429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Mitigant: retention packages for the top 10 revenue-generating staff, signed pre-close.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M&amp;A Synergy Case  —  Illustrative sample, confidential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2026-09-03T01:33:28Z</dcterms:created>
  <dcterms:modified xsi:type="dcterms:W3CDTF">2026-09-03T01:33:28Z</dcterms:modified>
</cp:coreProperties>
</file>