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Cumulative run-rate savings ($M)</c:v>
                </c:pt>
              </c:strCache>
            </c:strRef>
          </c:tx>
          <c:spPr>
            <a:solidFill>
              <a:srgbClr val="3E6E91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100" u="none">
                    <a:solidFill>
                      <a:srgbClr val="12203A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3E6E9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3E6E91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3E6E91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3E6E91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3E6E91"/>
              </a:solidFill>
              <a:effectLst/>
            </c:spPr>
          </c:dPt>
          <c:dPt>
            <c:idx val="5"/>
            <c:invertIfNegative val="0"/>
            <c:bubble3D val="0"/>
            <c:spPr>
              <a:solidFill>
                <a:srgbClr val="3E6E91"/>
              </a:solidFill>
              <a:effectLst/>
            </c:spPr>
          </c:dPt>
          <c:cat>
            <c:multiLvlStrRef>
              <c:f>Sheet1!$A$2:$A$7</c:f>
              <c:multiLvlStrCache>
                <c:ptCount val="6"/>
                <c:lvl>
                  <c:pt idx="0">
                    <c:v>Q1</c:v>
                  </c:pt>
                  <c:pt idx="1">
                    <c:v>Q2</c:v>
                  </c:pt>
                  <c:pt idx="2">
                    <c:v>Q3</c:v>
                  </c:pt>
                  <c:pt idx="3">
                    <c:v>Q4</c:v>
                  </c:pt>
                  <c:pt idx="4">
                    <c:v>Q5</c:v>
                  </c:pt>
                  <c:pt idx="5">
                    <c:v>Q6</c:v>
                  </c:pt>
                </c:lvl>
              </c:multiLvlStrCache>
            </c:multiLvl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</c:v>
                </c:pt>
                <c:pt idx="1">
                  <c:v>11</c:v>
                </c:pt>
                <c:pt idx="2">
                  <c:v>24</c:v>
                </c:pt>
                <c:pt idx="3">
                  <c:v>38</c:v>
                </c:pt>
                <c:pt idx="4">
                  <c:v>46</c:v>
                </c:pt>
                <c:pt idx="5">
                  <c:v>51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100" u="none">
                  <a:solidFill>
                    <a:srgbClr val="12203A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5606E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9525" cap="flat">
              <a:solidFill>
                <a:srgbClr val="D8DCE0"/>
              </a:solidFill>
              <a:prstDash val="solid"/>
              <a:round/>
            </a:ln>
          </c:spPr>
        </c:majorGridlines>
        <c:title>
          <c:tx>
            <c:rich>
              <a:bodyPr/>
              <a:lstStyle/>
              <a:p>
                <a:pPr>
                  <a:defRPr sz="1000" b="0" i="0" u="none" strike="noStrike">
                    <a:solidFill>
                      <a:srgbClr val="55606E"/>
                    </a:solidFill>
                    <a:latin typeface="Arial"/>
                  </a:defRPr>
                </a:pPr>
                <a:r>
                  <a:rPr sz="1000" b="0" i="0" u="none" strike="noStrike">
                    <a:solidFill>
                      <a:srgbClr val="55606E"/>
                    </a:solidFill>
                    <a:latin typeface="Arial"/>
                  </a:rPr>
                  <a:t>$M, cumulative</a:t>
                </a:r>
              </a:p>
            </c:rich>
          </c:tx>
          <c:layout/>
          <c:overlay val="0"/>
        </c:title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55606E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0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233172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20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CORPORATE STRATEGY — ILLUSTRATIVE SAMPLE</a:t>
            </a:r>
            <a:endParaRPr lang="en-US" sz="13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743200"/>
            <a:ext cx="10515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Cost Transformation Roadmap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3977640"/>
            <a:ext cx="86868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phased path to a 15% reduction in the addressable cost base within six quarters.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THE COST BASE SITS TODAY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base skews structural, not one-off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Transformation Roadmap  —  Illustrative sample,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737360"/>
            <a:ext cx="34542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$340M</a:t>
            </a:r>
            <a:endParaRPr lang="en-US" sz="34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423160"/>
            <a:ext cx="34542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addressable cost base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4368698" y="1737360"/>
            <a:ext cx="34542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62%</a:t>
            </a:r>
            <a:endParaRPr lang="en-US" sz="3400" dirty="0"/>
          </a:p>
        </p:txBody>
      </p:sp>
      <p:sp>
        <p:nvSpPr>
          <p:cNvPr id="9" name="Text 7"/>
          <p:cNvSpPr txBox="1"/>
          <p:nvPr/>
        </p:nvSpPr>
        <p:spPr>
          <a:xfrm>
            <a:off x="4368698" y="2423160"/>
            <a:ext cx="34542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Sits in G&amp;A and shared services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8188757" y="1737360"/>
            <a:ext cx="3454298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15%</a:t>
            </a:r>
            <a:endParaRPr lang="en-US" sz="3400" dirty="0"/>
          </a:p>
        </p:txBody>
      </p:sp>
      <p:sp>
        <p:nvSpPr>
          <p:cNvPr id="11" name="Text 9"/>
          <p:cNvSpPr txBox="1"/>
          <p:nvPr/>
        </p:nvSpPr>
        <p:spPr>
          <a:xfrm>
            <a:off x="8188757" y="2423160"/>
            <a:ext cx="3454298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Target reduction, run-rate</a:t>
            </a:r>
            <a:endParaRPr lang="en-US" sz="1200" dirty="0"/>
          </a:p>
        </p:txBody>
      </p:sp>
      <p:sp>
        <p:nvSpPr>
          <p:cNvPr id="12" name="Text 10"/>
          <p:cNvSpPr txBox="1"/>
          <p:nvPr/>
        </p:nvSpPr>
        <p:spPr>
          <a:xfrm>
            <a:off x="548640" y="3749040"/>
            <a:ext cx="877824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3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Roughly two-thirds of the base is structural spend across shared services and corporate functions, rather than discretionary or project cost — which is why the roadmap sequences process and organization changes ahead of one-off cuts.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 SEQUENCE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phases sequence quick wins ahead of structural change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Transformation Roadmap  —  Illustrative sample,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1828800"/>
            <a:ext cx="3454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3E6E9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1 · Q1–Q2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148840"/>
            <a:ext cx="345429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Quick wins</a:t>
            </a:r>
            <a:endParaRPr lang="en-US" sz="17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606040"/>
            <a:ext cx="345429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renegotiation and vendor consolidation across the top 20 suppliers.</a:t>
            </a:r>
            <a:endParaRPr lang="en-US" sz="1250" dirty="0"/>
          </a:p>
        </p:txBody>
      </p:sp>
      <p:sp>
        <p:nvSpPr>
          <p:cNvPr id="9" name="Text 7"/>
          <p:cNvSpPr txBox="1"/>
          <p:nvPr/>
        </p:nvSpPr>
        <p:spPr>
          <a:xfrm>
            <a:off x="4368698" y="1828800"/>
            <a:ext cx="3454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4E8C8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2 · Q3–Q4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4368698" y="2148840"/>
            <a:ext cx="345429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Process redesign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4368698" y="2606040"/>
            <a:ext cx="345429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Standardize and automate transaction-heavy processes across shared services.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8188757" y="1828800"/>
            <a:ext cx="345429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99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Phase 3 · Q5–Q6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8188757" y="2148840"/>
            <a:ext cx="345429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Organization reset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8188757" y="2606040"/>
            <a:ext cx="3454298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Reduce management layers and widen span of control in corporate functions.</a:t>
            </a:r>
            <a:endParaRPr lang="en-US" sz="12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50" kern="0" dirty="0">
                <a:solidFill>
                  <a:srgbClr val="A9782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EXPECTED IMPACT</a:t>
            </a:r>
            <a:endParaRPr lang="en-US" sz="11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8580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2203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Savings ramp fastest once phase two lands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Transformation Roadmap  —  Illustrative sample,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48640" y="1737360"/>
          <a:ext cx="10515600" cy="42976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220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64008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Recommendation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34542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Approve phase one now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788920"/>
            <a:ext cx="345429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Procurement and vendor consolidation can start within 30 days with no organizational change required.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4368698" y="2011680"/>
            <a:ext cx="34542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Stand up a PMO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4368698" y="2788920"/>
            <a:ext cx="345429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small transformation office to track savings against target and clear cross-functional blockers.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8188757" y="2011680"/>
            <a:ext cx="345429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Review at Q2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8188757" y="2788920"/>
            <a:ext cx="3454298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phase two scope once quick-win savings are banked and validated by finance.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48640" y="6473952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 Transformation Roadmap  —  Illustrative sample, confidential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1094415" y="6473952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5560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2026-09-03T01:33:28Z</dcterms:created>
  <dcterms:modified xsi:type="dcterms:W3CDTF">2026-09-03T01:33:28Z</dcterms:modified>
</cp:coreProperties>
</file>