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charts/chart4.xml" ContentType="application/vnd.openxmlformats-officedocument.drawingml.chart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5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Opportunities</c:v>
                </c:pt>
              </c:strCache>
            </c:strRef>
          </c:tx>
          <c:spPr>
            <a:solidFill>
              <a:srgbClr val="3E6E91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12203A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3E6E91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4E8C82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C99A4A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12203A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Leads</c:v>
                  </c:pt>
                  <c:pt idx="1">
                    <c:v>Qualified</c:v>
                  </c:pt>
                  <c:pt idx="2">
                    <c:v>Demo</c:v>
                  </c:pt>
                  <c:pt idx="3">
                    <c:v>Closed won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1040</c:v>
                </c:pt>
                <c:pt idx="1">
                  <c:v>620</c:v>
                </c:pt>
                <c:pt idx="2">
                  <c:v>340</c:v>
                </c:pt>
                <c:pt idx="3">
                  <c:v>165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12203A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5606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9525" cap="flat">
              <a:solidFill>
                <a:srgbClr val="D8DCE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5606E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Qualified-to-close conversion</c:v>
                </c:pt>
              </c:strCache>
            </c:strRef>
          </c:tx>
          <c:spPr>
            <a:solidFill>
              <a:srgbClr val="3E6E91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12203A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3E6E91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4E8C82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C99A4A"/>
              </a:solidFill>
              <a:effectLst/>
            </c:spPr>
          </c:dPt>
          <c:cat>
            <c:multiLvlStrRef>
              <c:f>Sheet1!$A$2:$A$4</c:f>
              <c:multiLvlStrCache>
                <c:ptCount val="3"/>
                <c:lvl>
                  <c:pt idx="0">
                    <c:v>SMB</c:v>
                  </c:pt>
                  <c:pt idx="1">
                    <c:v>Mid-market</c:v>
                  </c:pt>
                  <c:pt idx="2">
                    <c:v>Enterprise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9</c:v>
                </c:pt>
                <c:pt idx="1">
                  <c:v>17</c:v>
                </c:pt>
                <c:pt idx="2">
                  <c:v>24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0" i="0" strike="noStrike" sz="1200" u="none">
                  <a:solidFill>
                    <a:srgbClr val="12203A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5606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9525" cap="flat">
              <a:solidFill>
                <a:srgbClr val="D8DCE0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000" b="0" i="0" u="none" strike="noStrike">
                    <a:solidFill>
                      <a:srgbClr val="55606E"/>
                    </a:solidFill>
                    <a:latin typeface="Arial"/>
                  </a:defRPr>
                </a:pPr>
                <a:r>
                  <a:rPr sz="1000" b="0" i="0" u="none" strike="noStrike">
                    <a:solidFill>
                      <a:srgbClr val="55606E"/>
                    </a:solidFill>
                    <a:latin typeface="Arial"/>
                  </a:rPr>
                  <a:t>Conversion rate, %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5606E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5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220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33172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A978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GO-TO-MARKET — ILLUSTRATIVE SAMPLE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743200"/>
            <a:ext cx="10515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Commercial Pipeline Review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3977640"/>
            <a:ext cx="8686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Pipeline conversion narrows fastest after the demo stage — and that's where the next quarter's focus goes.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A978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CONTEXT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220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Pipeline volume is healthy; conversion is the constraint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5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Commercial Pipeline Review  —  Illustrative sample,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094415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5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883664"/>
            <a:ext cx="128016" cy="128016"/>
          </a:xfrm>
          <a:prstGeom prst="rect">
            <a:avLst/>
          </a:prstGeom>
          <a:solidFill>
            <a:srgbClr val="A9782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868680" y="1828800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220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Open pipeline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3931920" y="1828800"/>
            <a:ext cx="6949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5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1,040 qualified opportunities across all segments, entering the quarter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548640" y="2889504"/>
            <a:ext cx="128016" cy="128016"/>
          </a:xfrm>
          <a:prstGeom prst="rect">
            <a:avLst/>
          </a:prstGeom>
          <a:solidFill>
            <a:srgbClr val="A9782F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868680" y="2834640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220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Average deal size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3931920" y="2834640"/>
            <a:ext cx="6949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5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$38K annual contract value, up 6% year over year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548640" y="3895344"/>
            <a:ext cx="128016" cy="128016"/>
          </a:xfrm>
          <a:prstGeom prst="rect">
            <a:avLst/>
          </a:prstGeom>
          <a:solidFill>
            <a:srgbClr val="A9782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868680" y="3840480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220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Sales cycle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3931920" y="3840480"/>
            <a:ext cx="6949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5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Averaging 54 days from qualified lead to close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A978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CONVERSION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220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Volume drops by nearly half between qualified and demo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5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Commercial Pipeline Review  —  Illustrative sample,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094415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5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  <p:graphicFrame>
        <p:nvGraphicFramePr>
          <p:cNvPr id="6" name="Chart 0" descr=""/>
          <p:cNvGraphicFramePr/>
          <p:nvPr/>
        </p:nvGraphicFramePr>
        <p:xfrm>
          <a:off x="548640" y="1737360"/>
          <a:ext cx="10515600" cy="42976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A978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SEGMENT VIEW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220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Enterprise converts more than twice the rate of SMB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5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Commercial Pipeline Review  —  Illustrative sample,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094415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5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  <p:graphicFrame>
        <p:nvGraphicFramePr>
          <p:cNvPr id="6" name="Chart 0" descr=""/>
          <p:cNvGraphicFramePr/>
          <p:nvPr/>
        </p:nvGraphicFramePr>
        <p:xfrm>
          <a:off x="548640" y="1737360"/>
          <a:ext cx="10515600" cy="42976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220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008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Recommendation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345429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Add a demo-to-close play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788920"/>
            <a:ext cx="345429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Standardize a mutual action plan template to use immediately following every demo.</a:t>
            </a:r>
            <a:endParaRPr lang="en-US" sz="1250" dirty="0"/>
          </a:p>
        </p:txBody>
      </p:sp>
      <p:sp>
        <p:nvSpPr>
          <p:cNvPr id="5" name="Text 3"/>
          <p:cNvSpPr txBox="1"/>
          <p:nvPr/>
        </p:nvSpPr>
        <p:spPr>
          <a:xfrm>
            <a:off x="4368698" y="2011680"/>
            <a:ext cx="345429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Shift SDR focus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4368698" y="2788920"/>
            <a:ext cx="345429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Rebalance outbound effort toward mid-market and enterprise, where conversion is highest.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8188757" y="2011680"/>
            <a:ext cx="345429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Review in 60 days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8188757" y="2788920"/>
            <a:ext cx="345429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Track demo-to-close conversion weekly and report progress at the next pipeline review.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5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Commercial Pipeline Review  —  Illustrative sample, confidential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11094415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5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2026-09-03T01:33:28Z</dcterms:created>
  <dcterms:modified xsi:type="dcterms:W3CDTF">2026-09-03T01:33:28Z</dcterms:modified>
</cp:coreProperties>
</file>