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Actual ($M)</c:v>
                </c:pt>
              </c:strCache>
            </c:strRef>
          </c:tx>
          <c:spPr>
            <a:solidFill>
              <a:srgbClr val="12203A"/>
            </a:solidFill>
            <a:ln w="31750" cap="flat">
              <a:solidFill>
                <a:srgbClr val="12203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2203A"/>
              </a:solidFill>
              <a:ln w="9525" cap="flat">
                <a:solidFill>
                  <a:srgbClr val="12203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 (fcst)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</c:v>
                </c:pt>
                <c:pt idx="1">
                  <c:v>63</c:v>
                </c:pt>
                <c:pt idx="2">
                  <c:v>69</c:v>
                </c:pt>
                <c:pt idx="3">
                  <c:v>74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 ($M)</c:v>
                </c:pt>
              </c:strCache>
            </c:strRef>
          </c:tx>
          <c:spPr>
            <a:solidFill>
              <a:srgbClr val="C99A4A"/>
            </a:solidFill>
            <a:ln w="31750" cap="flat">
              <a:solidFill>
                <a:srgbClr val="C99A4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99A4A"/>
              </a:solidFill>
              <a:ln w="9525" cap="flat">
                <a:solidFill>
                  <a:srgbClr val="C99A4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 (fcst)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55</c:v>
                </c:pt>
                <c:pt idx="1">
                  <c:v>59</c:v>
                </c:pt>
                <c:pt idx="2">
                  <c:v>63</c:v>
                </c:pt>
                <c:pt idx="3">
                  <c:v>68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5606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D8DCE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55606E"/>
                    </a:solidFill>
                    <a:latin typeface="Arial"/>
                  </a:defRPr>
                </a:pPr>
                <a:r>
                  <a:rPr sz="1000" b="0" i="0" u="none" strike="noStrike">
                    <a:solidFill>
                      <a:srgbClr val="55606E"/>
                    </a:solidFill>
                    <a:latin typeface="Arial"/>
                  </a:rPr>
                  <a:t>Revenue, $M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5606E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5606E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0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3317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— ILLUSTRATIVE SAMPLE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74320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Board Performance Review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9776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 results held against plan across four core metrics, with one area flagged for discussion.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Revenue and retention ahead of plan; leverage is the watch item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Performance Review  —  Illustrative sample,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901952"/>
            <a:ext cx="128016" cy="128016"/>
          </a:xfrm>
          <a:prstGeom prst="rect">
            <a:avLst/>
          </a:prstGeom>
          <a:solidFill>
            <a:srgbClr val="A9782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1828800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finished 8.4% ahead of plan on strong renewal performance in the enterprise segment.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816352"/>
            <a:ext cx="128016" cy="128016"/>
          </a:xfrm>
          <a:prstGeom prst="rect">
            <a:avLst/>
          </a:prstGeom>
          <a:solidFill>
            <a:srgbClr val="A9782F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68680" y="2743200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margin held at 31.2%, in line with plan despite input cost pressure in the quarter.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730752"/>
            <a:ext cx="128016" cy="128016"/>
          </a:xfrm>
          <a:prstGeom prst="rect">
            <a:avLst/>
          </a:prstGeom>
          <a:solidFill>
            <a:srgbClr val="A9782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68680" y="3657600"/>
            <a:ext cx="9692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leverage ticked up to 4.1x on the timing of a planned facility drawdown; expected to normalize by Q1.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SCORECARD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 performance across six core metrics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Performance Review  —  Illustrative sample,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454298" cy="1554480"/>
          </a:xfrm>
          <a:prstGeom prst="rect">
            <a:avLst/>
          </a:prstGeom>
          <a:solidFill>
            <a:srgbClr val="EEF1F0"/>
          </a:solidFill>
          <a:ln w="12700">
            <a:solidFill>
              <a:srgbClr val="D8DCE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65960"/>
            <a:ext cx="29970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+8.4%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9970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vs. plan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68698" y="1783080"/>
            <a:ext cx="3454298" cy="1554480"/>
          </a:xfrm>
          <a:prstGeom prst="rect">
            <a:avLst/>
          </a:prstGeom>
          <a:solidFill>
            <a:srgbClr val="EEF1F0"/>
          </a:solidFill>
          <a:ln w="12700">
            <a:solidFill>
              <a:srgbClr val="D8DCE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97298" y="1965960"/>
            <a:ext cx="29970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31.2%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4597298" y="2651760"/>
            <a:ext cx="29970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margin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188757" y="1783080"/>
            <a:ext cx="3454298" cy="1554480"/>
          </a:xfrm>
          <a:prstGeom prst="rect">
            <a:avLst/>
          </a:prstGeom>
          <a:solidFill>
            <a:srgbClr val="EEF1F0"/>
          </a:solidFill>
          <a:ln w="12700">
            <a:solidFill>
              <a:srgbClr val="D8DCE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17357" y="1965960"/>
            <a:ext cx="29970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96%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8417357" y="2651760"/>
            <a:ext cx="29970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3657600"/>
            <a:ext cx="3454298" cy="1554480"/>
          </a:xfrm>
          <a:prstGeom prst="rect">
            <a:avLst/>
          </a:prstGeom>
          <a:solidFill>
            <a:srgbClr val="EEF1F0"/>
          </a:solidFill>
          <a:ln w="12700">
            <a:solidFill>
              <a:srgbClr val="D8DCE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840480"/>
            <a:ext cx="29970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4.1x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4526280"/>
            <a:ext cx="29970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leverage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368698" y="3657600"/>
            <a:ext cx="3454298" cy="1554480"/>
          </a:xfrm>
          <a:prstGeom prst="rect">
            <a:avLst/>
          </a:prstGeom>
          <a:solidFill>
            <a:srgbClr val="EEF1F0"/>
          </a:solidFill>
          <a:ln w="12700">
            <a:solidFill>
              <a:srgbClr val="D8DCE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97298" y="3840480"/>
            <a:ext cx="29970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+12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4597298" y="4526280"/>
            <a:ext cx="29970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Headcount, net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188757" y="3657600"/>
            <a:ext cx="3454298" cy="1554480"/>
          </a:xfrm>
          <a:prstGeom prst="rect">
            <a:avLst/>
          </a:prstGeom>
          <a:solidFill>
            <a:srgbClr val="EEF1F0"/>
          </a:solidFill>
          <a:ln w="12700">
            <a:solidFill>
              <a:srgbClr val="D8DCE0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417357" y="3840480"/>
            <a:ext cx="29970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 days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8417357" y="4526280"/>
            <a:ext cx="29970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sales outstanding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Revenue has tracked ahead of plan every quarter this year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Performance Review  —  Illustrative sample,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48640" y="1737360"/>
          <a:ext cx="1051560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20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Outlook &amp; asks of the board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34542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 Q4 guidance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88920"/>
            <a:ext cx="345429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Reaffirm the $74M revenue outlook, tracking 9% ahead of the original annual plan.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4368698" y="2011680"/>
            <a:ext cx="34542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Note the leverage item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368698" y="2788920"/>
            <a:ext cx="345429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action needed — leverage is expected to normalize once the drawdown is repaid in Q1.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8188757" y="2011680"/>
            <a:ext cx="34542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Flag for Q1 review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188757" y="2788920"/>
            <a:ext cx="345429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 program renewal terms, ahead of the largest enterprise contract's renewal window.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Performance Review  —  Illustrative sample, confidential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2026-09-03T01:33:28Z</dcterms:created>
  <dcterms:modified xsi:type="dcterms:W3CDTF">2026-09-03T01:33:28Z</dcterms:modified>
</cp:coreProperties>
</file>